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275" r:id="rId4"/>
    <p:sldId id="276" r:id="rId5"/>
    <p:sldId id="277" r:id="rId6"/>
    <p:sldId id="278" r:id="rId7"/>
    <p:sldId id="257" r:id="rId8"/>
    <p:sldId id="262" r:id="rId9"/>
    <p:sldId id="258" r:id="rId10"/>
    <p:sldId id="272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20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1F83FA-206A-0246-B543-923DB2785DA1}" type="doc">
      <dgm:prSet loTypeId="urn:microsoft.com/office/officeart/2005/8/layout/pyramid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2AB849-D605-904C-B9E7-3E5EFB6601ED}">
      <dgm:prSet phldrT="[Text]" custT="1"/>
      <dgm:spPr/>
      <dgm:t>
        <a:bodyPr anchor="ctr"/>
        <a:lstStyle/>
        <a:p>
          <a:r>
            <a:rPr lang="en-US" sz="2000" b="1" dirty="0" smtClean="0">
              <a:solidFill>
                <a:srgbClr val="000000"/>
              </a:solidFill>
            </a:rPr>
            <a:t>Policy</a:t>
          </a:r>
          <a:endParaRPr lang="en-US" sz="2400" b="1" dirty="0">
            <a:solidFill>
              <a:srgbClr val="000000"/>
            </a:solidFill>
          </a:endParaRPr>
        </a:p>
      </dgm:t>
    </dgm:pt>
    <dgm:pt modelId="{8406BEDB-622B-2A49-B092-DD0A801CF9EF}" type="parTrans" cxnId="{BB677C8C-C3DA-9842-8F8E-FA25728CA84F}">
      <dgm:prSet/>
      <dgm:spPr/>
      <dgm:t>
        <a:bodyPr/>
        <a:lstStyle/>
        <a:p>
          <a:endParaRPr lang="en-US"/>
        </a:p>
      </dgm:t>
    </dgm:pt>
    <dgm:pt modelId="{675E0CCB-8A11-9749-A1F1-043C9A33A42D}" type="sibTrans" cxnId="{BB677C8C-C3DA-9842-8F8E-FA25728CA84F}">
      <dgm:prSet/>
      <dgm:spPr/>
      <dgm:t>
        <a:bodyPr/>
        <a:lstStyle/>
        <a:p>
          <a:endParaRPr lang="en-US"/>
        </a:p>
      </dgm:t>
    </dgm:pt>
    <dgm:pt modelId="{26110122-BFA8-5C4D-A182-598D8B7BBA4A}">
      <dgm:prSet phldrT="[Text]" custT="1"/>
      <dgm:spPr/>
      <dgm:t>
        <a:bodyPr anchor="ctr"/>
        <a:lstStyle/>
        <a:p>
          <a:r>
            <a:rPr lang="en-US" sz="2000" b="1" dirty="0" smtClean="0">
              <a:solidFill>
                <a:srgbClr val="000000"/>
              </a:solidFill>
            </a:rPr>
            <a:t>Science</a:t>
          </a:r>
          <a:endParaRPr lang="en-US" sz="2400" b="1" dirty="0">
            <a:solidFill>
              <a:srgbClr val="000000"/>
            </a:solidFill>
          </a:endParaRPr>
        </a:p>
      </dgm:t>
    </dgm:pt>
    <dgm:pt modelId="{CA7F3E10-21BE-4B46-9F07-8ED13E8953CD}" type="parTrans" cxnId="{40382E13-4D9F-CA49-B964-0C05A8217C6D}">
      <dgm:prSet/>
      <dgm:spPr/>
      <dgm:t>
        <a:bodyPr/>
        <a:lstStyle/>
        <a:p>
          <a:endParaRPr lang="en-US"/>
        </a:p>
      </dgm:t>
    </dgm:pt>
    <dgm:pt modelId="{E83C0EA2-680B-EE4B-913D-3DBB3D344A3C}" type="sibTrans" cxnId="{40382E13-4D9F-CA49-B964-0C05A8217C6D}">
      <dgm:prSet/>
      <dgm:spPr/>
      <dgm:t>
        <a:bodyPr/>
        <a:lstStyle/>
        <a:p>
          <a:endParaRPr lang="en-US"/>
        </a:p>
      </dgm:t>
    </dgm:pt>
    <dgm:pt modelId="{6EDD715C-1E67-5E4F-B00A-C802298ADCF5}">
      <dgm:prSet phldrT="[Text]" custT="1"/>
      <dgm:spPr>
        <a:solidFill>
          <a:srgbClr val="008000"/>
        </a:solidFill>
      </dgm:spPr>
      <dgm:t>
        <a:bodyPr anchor="ctr"/>
        <a:lstStyle/>
        <a:p>
          <a:pPr>
            <a:lnSpc>
              <a:spcPct val="100000"/>
            </a:lnSpc>
          </a:pPr>
          <a:r>
            <a:rPr lang="en-US" sz="2000" b="1" dirty="0" smtClean="0">
              <a:solidFill>
                <a:srgbClr val="000000"/>
              </a:solidFill>
            </a:rPr>
            <a:t>Technology</a:t>
          </a:r>
          <a:endParaRPr lang="en-US" sz="2000" b="1" dirty="0">
            <a:solidFill>
              <a:srgbClr val="000000"/>
            </a:solidFill>
          </a:endParaRPr>
        </a:p>
      </dgm:t>
    </dgm:pt>
    <dgm:pt modelId="{DD5C5F57-97F0-A344-8C93-CC7A994880D4}" type="parTrans" cxnId="{A4669106-67AA-644C-B661-E81FB6906071}">
      <dgm:prSet/>
      <dgm:spPr/>
      <dgm:t>
        <a:bodyPr/>
        <a:lstStyle/>
        <a:p>
          <a:endParaRPr lang="en-US"/>
        </a:p>
      </dgm:t>
    </dgm:pt>
    <dgm:pt modelId="{03D4DBD0-363B-5743-8AC3-CE64EB1C6A35}" type="sibTrans" cxnId="{A4669106-67AA-644C-B661-E81FB6906071}">
      <dgm:prSet/>
      <dgm:spPr/>
      <dgm:t>
        <a:bodyPr/>
        <a:lstStyle/>
        <a:p>
          <a:endParaRPr lang="en-US"/>
        </a:p>
      </dgm:t>
    </dgm:pt>
    <dgm:pt modelId="{FD5D385A-DF14-824F-90ED-D34C9E514890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 anchor="ctr"/>
        <a:lstStyle/>
        <a:p>
          <a:r>
            <a:rPr lang="en-US" sz="2000" b="1" dirty="0" smtClean="0">
              <a:solidFill>
                <a:srgbClr val="000000"/>
              </a:solidFill>
            </a:rPr>
            <a:t>Enterprise</a:t>
          </a:r>
          <a:endParaRPr lang="en-US" sz="2000" b="1" dirty="0">
            <a:solidFill>
              <a:srgbClr val="000000"/>
            </a:solidFill>
          </a:endParaRPr>
        </a:p>
      </dgm:t>
    </dgm:pt>
    <dgm:pt modelId="{400F5968-5DE0-4A4C-B668-B8A59ACE9887}" type="parTrans" cxnId="{B4ADB533-CAB6-1C4E-9D66-708817624E21}">
      <dgm:prSet/>
      <dgm:spPr/>
      <dgm:t>
        <a:bodyPr/>
        <a:lstStyle/>
        <a:p>
          <a:endParaRPr lang="en-US"/>
        </a:p>
      </dgm:t>
    </dgm:pt>
    <dgm:pt modelId="{701D3CFD-E07F-2142-8CD3-4BFC1B9C2663}" type="sibTrans" cxnId="{B4ADB533-CAB6-1C4E-9D66-708817624E21}">
      <dgm:prSet/>
      <dgm:spPr/>
      <dgm:t>
        <a:bodyPr/>
        <a:lstStyle/>
        <a:p>
          <a:endParaRPr lang="en-US"/>
        </a:p>
      </dgm:t>
    </dgm:pt>
    <dgm:pt modelId="{A3E8CD48-32A7-2A4F-BFC5-BCFA364ABCAD}" type="pres">
      <dgm:prSet presAssocID="{AF1F83FA-206A-0246-B543-923DB2785DA1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DC2E32-E6B1-A44B-B9E5-C165184D872A}" type="pres">
      <dgm:prSet presAssocID="{AF1F83FA-206A-0246-B543-923DB2785DA1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672AF2-C3E2-E949-8AB2-E1464B39F846}" type="pres">
      <dgm:prSet presAssocID="{AF1F83FA-206A-0246-B543-923DB2785DA1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274907-7973-6F44-911D-A26C9CD1CDE4}" type="pres">
      <dgm:prSet presAssocID="{AF1F83FA-206A-0246-B543-923DB2785DA1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CA6C53-405C-5340-9787-9BF58B061BBC}" type="pres">
      <dgm:prSet presAssocID="{AF1F83FA-206A-0246-B543-923DB2785DA1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382E13-4D9F-CA49-B964-0C05A8217C6D}" srcId="{AF1F83FA-206A-0246-B543-923DB2785DA1}" destId="{26110122-BFA8-5C4D-A182-598D8B7BBA4A}" srcOrd="1" destOrd="0" parTransId="{CA7F3E10-21BE-4B46-9F07-8ED13E8953CD}" sibTransId="{E83C0EA2-680B-EE4B-913D-3DBB3D344A3C}"/>
    <dgm:cxn modelId="{BB677C8C-C3DA-9842-8F8E-FA25728CA84F}" srcId="{AF1F83FA-206A-0246-B543-923DB2785DA1}" destId="{022AB849-D605-904C-B9E7-3E5EFB6601ED}" srcOrd="0" destOrd="0" parTransId="{8406BEDB-622B-2A49-B092-DD0A801CF9EF}" sibTransId="{675E0CCB-8A11-9749-A1F1-043C9A33A42D}"/>
    <dgm:cxn modelId="{B12D35D9-3C55-E940-A5C9-AE4BD74C891C}" type="presOf" srcId="{AF1F83FA-206A-0246-B543-923DB2785DA1}" destId="{A3E8CD48-32A7-2A4F-BFC5-BCFA364ABCAD}" srcOrd="0" destOrd="0" presId="urn:microsoft.com/office/officeart/2005/8/layout/pyramid4"/>
    <dgm:cxn modelId="{A4669106-67AA-644C-B661-E81FB6906071}" srcId="{AF1F83FA-206A-0246-B543-923DB2785DA1}" destId="{6EDD715C-1E67-5E4F-B00A-C802298ADCF5}" srcOrd="2" destOrd="0" parTransId="{DD5C5F57-97F0-A344-8C93-CC7A994880D4}" sibTransId="{03D4DBD0-363B-5743-8AC3-CE64EB1C6A35}"/>
    <dgm:cxn modelId="{0A32725B-923E-D442-B2B1-C1956E5D5F6B}" type="presOf" srcId="{6EDD715C-1E67-5E4F-B00A-C802298ADCF5}" destId="{9F274907-7973-6F44-911D-A26C9CD1CDE4}" srcOrd="0" destOrd="0" presId="urn:microsoft.com/office/officeart/2005/8/layout/pyramid4"/>
    <dgm:cxn modelId="{F5F26A7C-0A13-8E41-A6E3-D416BD7FFCD1}" type="presOf" srcId="{FD5D385A-DF14-824F-90ED-D34C9E514890}" destId="{B7CA6C53-405C-5340-9787-9BF58B061BBC}" srcOrd="0" destOrd="0" presId="urn:microsoft.com/office/officeart/2005/8/layout/pyramid4"/>
    <dgm:cxn modelId="{8A192BB7-1D4D-4349-90C1-164A78306C18}" type="presOf" srcId="{26110122-BFA8-5C4D-A182-598D8B7BBA4A}" destId="{37672AF2-C3E2-E949-8AB2-E1464B39F846}" srcOrd="0" destOrd="0" presId="urn:microsoft.com/office/officeart/2005/8/layout/pyramid4"/>
    <dgm:cxn modelId="{D7287E8B-910E-5946-A2E1-980F311A9FC6}" type="presOf" srcId="{022AB849-D605-904C-B9E7-3E5EFB6601ED}" destId="{60DC2E32-E6B1-A44B-B9E5-C165184D872A}" srcOrd="0" destOrd="0" presId="urn:microsoft.com/office/officeart/2005/8/layout/pyramid4"/>
    <dgm:cxn modelId="{B4ADB533-CAB6-1C4E-9D66-708817624E21}" srcId="{AF1F83FA-206A-0246-B543-923DB2785DA1}" destId="{FD5D385A-DF14-824F-90ED-D34C9E514890}" srcOrd="3" destOrd="0" parTransId="{400F5968-5DE0-4A4C-B668-B8A59ACE9887}" sibTransId="{701D3CFD-E07F-2142-8CD3-4BFC1B9C2663}"/>
    <dgm:cxn modelId="{59110516-17E7-DB43-AD11-91A41535F46E}" type="presParOf" srcId="{A3E8CD48-32A7-2A4F-BFC5-BCFA364ABCAD}" destId="{60DC2E32-E6B1-A44B-B9E5-C165184D872A}" srcOrd="0" destOrd="0" presId="urn:microsoft.com/office/officeart/2005/8/layout/pyramid4"/>
    <dgm:cxn modelId="{D35A9072-90DE-384B-ABBB-4299E5990516}" type="presParOf" srcId="{A3E8CD48-32A7-2A4F-BFC5-BCFA364ABCAD}" destId="{37672AF2-C3E2-E949-8AB2-E1464B39F846}" srcOrd="1" destOrd="0" presId="urn:microsoft.com/office/officeart/2005/8/layout/pyramid4"/>
    <dgm:cxn modelId="{A64F02DC-BF63-7747-AC9D-C4EDBC210345}" type="presParOf" srcId="{A3E8CD48-32A7-2A4F-BFC5-BCFA364ABCAD}" destId="{9F274907-7973-6F44-911D-A26C9CD1CDE4}" srcOrd="2" destOrd="0" presId="urn:microsoft.com/office/officeart/2005/8/layout/pyramid4"/>
    <dgm:cxn modelId="{97370E8D-6B02-B345-A739-F4AE87BFC919}" type="presParOf" srcId="{A3E8CD48-32A7-2A4F-BFC5-BCFA364ABCAD}" destId="{B7CA6C53-405C-5340-9787-9BF58B061BBC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F53DFF-2B5E-BC43-87FA-5D0FC3F3CE54}" type="doc">
      <dgm:prSet loTypeId="urn:microsoft.com/office/officeart/2005/8/layout/venn1" loCatId="" qsTypeId="urn:microsoft.com/office/officeart/2005/8/quickstyle/simple4" qsCatId="simple" csTypeId="urn:microsoft.com/office/officeart/2005/8/colors/accent1_2" csCatId="accent1" phldr="1"/>
      <dgm:spPr/>
    </dgm:pt>
    <dgm:pt modelId="{4B50F166-E5AD-1F42-9F5F-34294E00661C}">
      <dgm:prSet phldrT="[Text]"/>
      <dgm:spPr/>
      <dgm:t>
        <a:bodyPr anchor="t"/>
        <a:lstStyle/>
        <a:p>
          <a:r>
            <a:rPr lang="en-US" dirty="0" smtClean="0"/>
            <a:t>Policy</a:t>
          </a:r>
          <a:endParaRPr lang="en-US" dirty="0"/>
        </a:p>
      </dgm:t>
    </dgm:pt>
    <dgm:pt modelId="{1C5DBFFF-6826-7643-8A79-451D9104E4E9}" type="parTrans" cxnId="{23B63452-DD1E-D946-9DAC-D6583B80101D}">
      <dgm:prSet/>
      <dgm:spPr/>
      <dgm:t>
        <a:bodyPr/>
        <a:lstStyle/>
        <a:p>
          <a:endParaRPr lang="en-US"/>
        </a:p>
      </dgm:t>
    </dgm:pt>
    <dgm:pt modelId="{6C35F85A-C786-D647-BC40-F1C29063B40B}" type="sibTrans" cxnId="{23B63452-DD1E-D946-9DAC-D6583B80101D}">
      <dgm:prSet/>
      <dgm:spPr/>
      <dgm:t>
        <a:bodyPr/>
        <a:lstStyle/>
        <a:p>
          <a:endParaRPr lang="en-US"/>
        </a:p>
      </dgm:t>
    </dgm:pt>
    <dgm:pt modelId="{90293B1F-952B-C74B-9330-31B216C064DF}">
      <dgm:prSet phldrT="[Text]"/>
      <dgm:spPr/>
      <dgm:t>
        <a:bodyPr/>
        <a:lstStyle/>
        <a:p>
          <a:r>
            <a:rPr lang="en-US" dirty="0" smtClean="0"/>
            <a:t>Enterprise</a:t>
          </a:r>
          <a:endParaRPr lang="en-US" dirty="0"/>
        </a:p>
      </dgm:t>
    </dgm:pt>
    <dgm:pt modelId="{4E99CE6F-E677-4945-B2F1-D1EFEC6B3191}" type="parTrans" cxnId="{BF511634-87DF-6943-8733-C529B3E24BCC}">
      <dgm:prSet/>
      <dgm:spPr/>
      <dgm:t>
        <a:bodyPr/>
        <a:lstStyle/>
        <a:p>
          <a:endParaRPr lang="en-US"/>
        </a:p>
      </dgm:t>
    </dgm:pt>
    <dgm:pt modelId="{507695C4-A07C-D440-BF4F-20F9317BAEEE}" type="sibTrans" cxnId="{BF511634-87DF-6943-8733-C529B3E24BCC}">
      <dgm:prSet/>
      <dgm:spPr/>
      <dgm:t>
        <a:bodyPr/>
        <a:lstStyle/>
        <a:p>
          <a:endParaRPr lang="en-US"/>
        </a:p>
      </dgm:t>
    </dgm:pt>
    <dgm:pt modelId="{6973D936-F601-C24E-9C11-FED2D6C55F0A}">
      <dgm:prSet phldrT="[Text]"/>
      <dgm:spPr/>
      <dgm:t>
        <a:bodyPr/>
        <a:lstStyle/>
        <a:p>
          <a:r>
            <a:rPr lang="en-US" dirty="0" smtClean="0"/>
            <a:t>Science</a:t>
          </a:r>
          <a:endParaRPr lang="en-US" dirty="0"/>
        </a:p>
      </dgm:t>
    </dgm:pt>
    <dgm:pt modelId="{8841FF78-C400-2045-A172-E5E6C7B54BA8}" type="parTrans" cxnId="{377DC7BB-396F-C146-817F-8C8391C9530A}">
      <dgm:prSet/>
      <dgm:spPr/>
      <dgm:t>
        <a:bodyPr/>
        <a:lstStyle/>
        <a:p>
          <a:endParaRPr lang="en-US"/>
        </a:p>
      </dgm:t>
    </dgm:pt>
    <dgm:pt modelId="{2B208FA2-FB6D-764E-AE27-1DF3800065E9}" type="sibTrans" cxnId="{377DC7BB-396F-C146-817F-8C8391C9530A}">
      <dgm:prSet/>
      <dgm:spPr/>
      <dgm:t>
        <a:bodyPr/>
        <a:lstStyle/>
        <a:p>
          <a:endParaRPr lang="en-US"/>
        </a:p>
      </dgm:t>
    </dgm:pt>
    <dgm:pt modelId="{576F0FBE-FBC2-E04F-A5CB-DB29ACB2E5A6}" type="pres">
      <dgm:prSet presAssocID="{87F53DFF-2B5E-BC43-87FA-5D0FC3F3CE54}" presName="compositeShape" presStyleCnt="0">
        <dgm:presLayoutVars>
          <dgm:chMax val="7"/>
          <dgm:dir/>
          <dgm:resizeHandles val="exact"/>
        </dgm:presLayoutVars>
      </dgm:prSet>
      <dgm:spPr/>
    </dgm:pt>
    <dgm:pt modelId="{58D79246-3730-5D40-8CA8-5D683D2DF5FC}" type="pres">
      <dgm:prSet presAssocID="{4B50F166-E5AD-1F42-9F5F-34294E00661C}" presName="circ1" presStyleLbl="vennNode1" presStyleIdx="0" presStyleCnt="3" custLinFactNeighborX="583" custLinFactNeighborY="7572"/>
      <dgm:spPr/>
      <dgm:t>
        <a:bodyPr/>
        <a:lstStyle/>
        <a:p>
          <a:endParaRPr lang="en-US"/>
        </a:p>
      </dgm:t>
    </dgm:pt>
    <dgm:pt modelId="{08E4C475-C456-914A-BB0B-71C3914A0E09}" type="pres">
      <dgm:prSet presAssocID="{4B50F166-E5AD-1F42-9F5F-34294E00661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D8FDCE-912B-E749-AE59-26B1C8607EF5}" type="pres">
      <dgm:prSet presAssocID="{90293B1F-952B-C74B-9330-31B216C064DF}" presName="circ2" presStyleLbl="vennNode1" presStyleIdx="1" presStyleCnt="3" custLinFactNeighborX="1937" custLinFactNeighborY="-5825"/>
      <dgm:spPr/>
      <dgm:t>
        <a:bodyPr/>
        <a:lstStyle/>
        <a:p>
          <a:endParaRPr lang="en-US"/>
        </a:p>
      </dgm:t>
    </dgm:pt>
    <dgm:pt modelId="{DF80CADF-B926-CB40-985A-BACAC7741A7D}" type="pres">
      <dgm:prSet presAssocID="{90293B1F-952B-C74B-9330-31B216C064D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0606C2-D159-344C-BCE4-D63A4BA34C00}" type="pres">
      <dgm:prSet presAssocID="{6973D936-F601-C24E-9C11-FED2D6C55F0A}" presName="circ3" presStyleLbl="vennNode1" presStyleIdx="2" presStyleCnt="3" custLinFactNeighborX="4077" custLinFactNeighborY="-8737"/>
      <dgm:spPr/>
      <dgm:t>
        <a:bodyPr/>
        <a:lstStyle/>
        <a:p>
          <a:endParaRPr lang="en-US"/>
        </a:p>
      </dgm:t>
    </dgm:pt>
    <dgm:pt modelId="{F9050159-7E96-E541-99D0-17E2F9641E89}" type="pres">
      <dgm:prSet presAssocID="{6973D936-F601-C24E-9C11-FED2D6C55F0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A40C25D-CBC6-C746-B649-2FAEF48EC3FC}" type="presOf" srcId="{90293B1F-952B-C74B-9330-31B216C064DF}" destId="{DF80CADF-B926-CB40-985A-BACAC7741A7D}" srcOrd="1" destOrd="0" presId="urn:microsoft.com/office/officeart/2005/8/layout/venn1"/>
    <dgm:cxn modelId="{467216BC-3C76-4E48-96D7-E49661C06370}" type="presOf" srcId="{6973D936-F601-C24E-9C11-FED2D6C55F0A}" destId="{F9050159-7E96-E541-99D0-17E2F9641E89}" srcOrd="1" destOrd="0" presId="urn:microsoft.com/office/officeart/2005/8/layout/venn1"/>
    <dgm:cxn modelId="{E5739198-6A8B-5B41-9197-B016C360B913}" type="presOf" srcId="{90293B1F-952B-C74B-9330-31B216C064DF}" destId="{1BD8FDCE-912B-E749-AE59-26B1C8607EF5}" srcOrd="0" destOrd="0" presId="urn:microsoft.com/office/officeart/2005/8/layout/venn1"/>
    <dgm:cxn modelId="{8ED2E0B1-87D3-EB48-A55F-7DBB5B73ED07}" type="presOf" srcId="{6973D936-F601-C24E-9C11-FED2D6C55F0A}" destId="{D50606C2-D159-344C-BCE4-D63A4BA34C00}" srcOrd="0" destOrd="0" presId="urn:microsoft.com/office/officeart/2005/8/layout/venn1"/>
    <dgm:cxn modelId="{BF511634-87DF-6943-8733-C529B3E24BCC}" srcId="{87F53DFF-2B5E-BC43-87FA-5D0FC3F3CE54}" destId="{90293B1F-952B-C74B-9330-31B216C064DF}" srcOrd="1" destOrd="0" parTransId="{4E99CE6F-E677-4945-B2F1-D1EFEC6B3191}" sibTransId="{507695C4-A07C-D440-BF4F-20F9317BAEEE}"/>
    <dgm:cxn modelId="{377DC7BB-396F-C146-817F-8C8391C9530A}" srcId="{87F53DFF-2B5E-BC43-87FA-5D0FC3F3CE54}" destId="{6973D936-F601-C24E-9C11-FED2D6C55F0A}" srcOrd="2" destOrd="0" parTransId="{8841FF78-C400-2045-A172-E5E6C7B54BA8}" sibTransId="{2B208FA2-FB6D-764E-AE27-1DF3800065E9}"/>
    <dgm:cxn modelId="{2FAAC9A1-3159-5340-8ED4-72EE70737287}" type="presOf" srcId="{4B50F166-E5AD-1F42-9F5F-34294E00661C}" destId="{08E4C475-C456-914A-BB0B-71C3914A0E09}" srcOrd="1" destOrd="0" presId="urn:microsoft.com/office/officeart/2005/8/layout/venn1"/>
    <dgm:cxn modelId="{A176281D-B7FC-474F-8EF2-06768872BA24}" type="presOf" srcId="{4B50F166-E5AD-1F42-9F5F-34294E00661C}" destId="{58D79246-3730-5D40-8CA8-5D683D2DF5FC}" srcOrd="0" destOrd="0" presId="urn:microsoft.com/office/officeart/2005/8/layout/venn1"/>
    <dgm:cxn modelId="{21180786-5579-B64A-A690-82FF9368CEAB}" type="presOf" srcId="{87F53DFF-2B5E-BC43-87FA-5D0FC3F3CE54}" destId="{576F0FBE-FBC2-E04F-A5CB-DB29ACB2E5A6}" srcOrd="0" destOrd="0" presId="urn:microsoft.com/office/officeart/2005/8/layout/venn1"/>
    <dgm:cxn modelId="{23B63452-DD1E-D946-9DAC-D6583B80101D}" srcId="{87F53DFF-2B5E-BC43-87FA-5D0FC3F3CE54}" destId="{4B50F166-E5AD-1F42-9F5F-34294E00661C}" srcOrd="0" destOrd="0" parTransId="{1C5DBFFF-6826-7643-8A79-451D9104E4E9}" sibTransId="{6C35F85A-C786-D647-BC40-F1C29063B40B}"/>
    <dgm:cxn modelId="{80984A8B-1880-414D-9ED7-255DEE2E3114}" type="presParOf" srcId="{576F0FBE-FBC2-E04F-A5CB-DB29ACB2E5A6}" destId="{58D79246-3730-5D40-8CA8-5D683D2DF5FC}" srcOrd="0" destOrd="0" presId="urn:microsoft.com/office/officeart/2005/8/layout/venn1"/>
    <dgm:cxn modelId="{E8EE3282-0701-DA4F-9030-E47A7A37F5D3}" type="presParOf" srcId="{576F0FBE-FBC2-E04F-A5CB-DB29ACB2E5A6}" destId="{08E4C475-C456-914A-BB0B-71C3914A0E09}" srcOrd="1" destOrd="0" presId="urn:microsoft.com/office/officeart/2005/8/layout/venn1"/>
    <dgm:cxn modelId="{65C89321-EEDB-0648-8DAC-2C3124666FDC}" type="presParOf" srcId="{576F0FBE-FBC2-E04F-A5CB-DB29ACB2E5A6}" destId="{1BD8FDCE-912B-E749-AE59-26B1C8607EF5}" srcOrd="2" destOrd="0" presId="urn:microsoft.com/office/officeart/2005/8/layout/venn1"/>
    <dgm:cxn modelId="{8246FAF9-47AF-F346-8961-BF46A6A91282}" type="presParOf" srcId="{576F0FBE-FBC2-E04F-A5CB-DB29ACB2E5A6}" destId="{DF80CADF-B926-CB40-985A-BACAC7741A7D}" srcOrd="3" destOrd="0" presId="urn:microsoft.com/office/officeart/2005/8/layout/venn1"/>
    <dgm:cxn modelId="{5691823C-012C-F54D-8C1E-1815E44323CF}" type="presParOf" srcId="{576F0FBE-FBC2-E04F-A5CB-DB29ACB2E5A6}" destId="{D50606C2-D159-344C-BCE4-D63A4BA34C00}" srcOrd="4" destOrd="0" presId="urn:microsoft.com/office/officeart/2005/8/layout/venn1"/>
    <dgm:cxn modelId="{B738B818-477A-AF47-AA97-599C5D14DDC4}" type="presParOf" srcId="{576F0FBE-FBC2-E04F-A5CB-DB29ACB2E5A6}" destId="{F9050159-7E96-E541-99D0-17E2F9641E89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EC8DD0-2F91-014B-8BCC-56B156934F48}" type="doc">
      <dgm:prSet loTypeId="urn:microsoft.com/office/officeart/2005/8/layout/venn1" loCatId="" qsTypeId="urn:microsoft.com/office/officeart/2005/8/quickstyle/simple4" qsCatId="simple" csTypeId="urn:microsoft.com/office/officeart/2005/8/colors/accent1_2" csCatId="accent1" phldr="1"/>
      <dgm:spPr/>
    </dgm:pt>
    <dgm:pt modelId="{1234E3B1-E0E4-6C40-B6E4-6A502C4A126E}">
      <dgm:prSet phldrT="[Text]"/>
      <dgm:spPr/>
      <dgm:t>
        <a:bodyPr/>
        <a:lstStyle/>
        <a:p>
          <a:r>
            <a:rPr lang="en-US" dirty="0" smtClean="0"/>
            <a:t>Policy</a:t>
          </a:r>
          <a:endParaRPr lang="en-US" dirty="0"/>
        </a:p>
      </dgm:t>
    </dgm:pt>
    <dgm:pt modelId="{C97BCF7D-EAC9-4148-8AFC-A2063E4C598A}" type="parTrans" cxnId="{82395CFD-8D1C-324F-B6EB-CE35516E5B83}">
      <dgm:prSet/>
      <dgm:spPr/>
      <dgm:t>
        <a:bodyPr/>
        <a:lstStyle/>
        <a:p>
          <a:endParaRPr lang="en-US"/>
        </a:p>
      </dgm:t>
    </dgm:pt>
    <dgm:pt modelId="{FF75EB0D-1C87-154B-B4D4-8C061208AC7E}" type="sibTrans" cxnId="{82395CFD-8D1C-324F-B6EB-CE35516E5B83}">
      <dgm:prSet/>
      <dgm:spPr/>
      <dgm:t>
        <a:bodyPr/>
        <a:lstStyle/>
        <a:p>
          <a:endParaRPr lang="en-US"/>
        </a:p>
      </dgm:t>
    </dgm:pt>
    <dgm:pt modelId="{0F63D7BE-0F55-C04B-AE57-6E3C76C29987}">
      <dgm:prSet phldrT="[Text]"/>
      <dgm:spPr/>
      <dgm:t>
        <a:bodyPr/>
        <a:lstStyle/>
        <a:p>
          <a:r>
            <a:rPr lang="en-US" dirty="0" smtClean="0"/>
            <a:t>Enterprise</a:t>
          </a:r>
          <a:endParaRPr lang="en-US" dirty="0"/>
        </a:p>
      </dgm:t>
    </dgm:pt>
    <dgm:pt modelId="{5AD3AEFD-E31E-FA4C-AE5F-2ADFE1A72853}" type="parTrans" cxnId="{DD58C138-BE64-F04C-8AC9-7A8A584F04E0}">
      <dgm:prSet/>
      <dgm:spPr/>
      <dgm:t>
        <a:bodyPr/>
        <a:lstStyle/>
        <a:p>
          <a:endParaRPr lang="en-US"/>
        </a:p>
      </dgm:t>
    </dgm:pt>
    <dgm:pt modelId="{0B1994F1-E326-A542-9FF9-F311C508009C}" type="sibTrans" cxnId="{DD58C138-BE64-F04C-8AC9-7A8A584F04E0}">
      <dgm:prSet/>
      <dgm:spPr/>
      <dgm:t>
        <a:bodyPr/>
        <a:lstStyle/>
        <a:p>
          <a:endParaRPr lang="en-US"/>
        </a:p>
      </dgm:t>
    </dgm:pt>
    <dgm:pt modelId="{6F4A9FAD-17CC-E949-81DC-15DEBB1A4C3C}">
      <dgm:prSet phldrT="[Text]"/>
      <dgm:spPr/>
      <dgm:t>
        <a:bodyPr/>
        <a:lstStyle/>
        <a:p>
          <a:r>
            <a:rPr lang="en-US" dirty="0" smtClean="0"/>
            <a:t>Science</a:t>
          </a:r>
          <a:endParaRPr lang="en-US" dirty="0"/>
        </a:p>
      </dgm:t>
    </dgm:pt>
    <dgm:pt modelId="{17CBCDA8-EB4C-A047-A8A3-67980F4F99BE}" type="parTrans" cxnId="{C8C98604-3E03-C946-AC84-BF802ED0E4AF}">
      <dgm:prSet/>
      <dgm:spPr/>
      <dgm:t>
        <a:bodyPr/>
        <a:lstStyle/>
        <a:p>
          <a:endParaRPr lang="en-US"/>
        </a:p>
      </dgm:t>
    </dgm:pt>
    <dgm:pt modelId="{9EE12904-6F27-F641-8DC4-E098B572F7D7}" type="sibTrans" cxnId="{C8C98604-3E03-C946-AC84-BF802ED0E4AF}">
      <dgm:prSet/>
      <dgm:spPr/>
      <dgm:t>
        <a:bodyPr/>
        <a:lstStyle/>
        <a:p>
          <a:endParaRPr lang="en-US"/>
        </a:p>
      </dgm:t>
    </dgm:pt>
    <dgm:pt modelId="{19C32ECD-E030-0D4C-A582-180F4A9A0A34}" type="pres">
      <dgm:prSet presAssocID="{C1EC8DD0-2F91-014B-8BCC-56B156934F48}" presName="compositeShape" presStyleCnt="0">
        <dgm:presLayoutVars>
          <dgm:chMax val="7"/>
          <dgm:dir/>
          <dgm:resizeHandles val="exact"/>
        </dgm:presLayoutVars>
      </dgm:prSet>
      <dgm:spPr/>
    </dgm:pt>
    <dgm:pt modelId="{112DC9AD-DF2C-E846-B587-3ADA0822EBFA}" type="pres">
      <dgm:prSet presAssocID="{1234E3B1-E0E4-6C40-B6E4-6A502C4A126E}" presName="circ1" presStyleLbl="vennNode1" presStyleIdx="0" presStyleCnt="3" custScaleX="79399" custScaleY="71396" custLinFactNeighborX="0" custLinFactNeighborY="13980"/>
      <dgm:spPr/>
      <dgm:t>
        <a:bodyPr/>
        <a:lstStyle/>
        <a:p>
          <a:endParaRPr lang="en-US"/>
        </a:p>
      </dgm:t>
    </dgm:pt>
    <dgm:pt modelId="{96C64214-E18C-0941-A0B2-5D304E4A959E}" type="pres">
      <dgm:prSet presAssocID="{1234E3B1-E0E4-6C40-B6E4-6A502C4A126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32C490-00B6-9E44-902D-904CFF527987}" type="pres">
      <dgm:prSet presAssocID="{0F63D7BE-0F55-C04B-AE57-6E3C76C29987}" presName="circ2" presStyleLbl="vennNode1" presStyleIdx="1" presStyleCnt="3" custScaleX="38699" custScaleY="44741" custLinFactNeighborX="-32043" custLinFactNeighborY="-711"/>
      <dgm:spPr/>
      <dgm:t>
        <a:bodyPr/>
        <a:lstStyle/>
        <a:p>
          <a:endParaRPr lang="en-US"/>
        </a:p>
      </dgm:t>
    </dgm:pt>
    <dgm:pt modelId="{0D804596-EA2E-354F-A33B-D2A90D0DB444}" type="pres">
      <dgm:prSet presAssocID="{0F63D7BE-0F55-C04B-AE57-6E3C76C2998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120476-0507-9046-8595-0A3D35AB249D}" type="pres">
      <dgm:prSet presAssocID="{6F4A9FAD-17CC-E949-81DC-15DEBB1A4C3C}" presName="circ3" presStyleLbl="vennNode1" presStyleIdx="2" presStyleCnt="3" custScaleX="57312" custScaleY="65099" custLinFactNeighborX="-4656" custLinFactNeighborY="-20952"/>
      <dgm:spPr/>
      <dgm:t>
        <a:bodyPr/>
        <a:lstStyle/>
        <a:p>
          <a:endParaRPr lang="en-US"/>
        </a:p>
      </dgm:t>
    </dgm:pt>
    <dgm:pt modelId="{62316498-EF31-8B4C-805F-9E37453689BC}" type="pres">
      <dgm:prSet presAssocID="{6F4A9FAD-17CC-E949-81DC-15DEBB1A4C3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0FDC46-937A-E947-A2AA-4FC379E135AE}" type="presOf" srcId="{6F4A9FAD-17CC-E949-81DC-15DEBB1A4C3C}" destId="{62316498-EF31-8B4C-805F-9E37453689BC}" srcOrd="1" destOrd="0" presId="urn:microsoft.com/office/officeart/2005/8/layout/venn1"/>
    <dgm:cxn modelId="{C8C98604-3E03-C946-AC84-BF802ED0E4AF}" srcId="{C1EC8DD0-2F91-014B-8BCC-56B156934F48}" destId="{6F4A9FAD-17CC-E949-81DC-15DEBB1A4C3C}" srcOrd="2" destOrd="0" parTransId="{17CBCDA8-EB4C-A047-A8A3-67980F4F99BE}" sibTransId="{9EE12904-6F27-F641-8DC4-E098B572F7D7}"/>
    <dgm:cxn modelId="{99438501-3BDA-DC48-8ED2-C9C7A899D079}" type="presOf" srcId="{0F63D7BE-0F55-C04B-AE57-6E3C76C29987}" destId="{A132C490-00B6-9E44-902D-904CFF527987}" srcOrd="0" destOrd="0" presId="urn:microsoft.com/office/officeart/2005/8/layout/venn1"/>
    <dgm:cxn modelId="{D0C860B2-12A5-F141-B50B-34E4EA56E87C}" type="presOf" srcId="{1234E3B1-E0E4-6C40-B6E4-6A502C4A126E}" destId="{112DC9AD-DF2C-E846-B587-3ADA0822EBFA}" srcOrd="0" destOrd="0" presId="urn:microsoft.com/office/officeart/2005/8/layout/venn1"/>
    <dgm:cxn modelId="{AE1D41A7-8044-0146-B392-E2617B935E20}" type="presOf" srcId="{1234E3B1-E0E4-6C40-B6E4-6A502C4A126E}" destId="{96C64214-E18C-0941-A0B2-5D304E4A959E}" srcOrd="1" destOrd="0" presId="urn:microsoft.com/office/officeart/2005/8/layout/venn1"/>
    <dgm:cxn modelId="{82395CFD-8D1C-324F-B6EB-CE35516E5B83}" srcId="{C1EC8DD0-2F91-014B-8BCC-56B156934F48}" destId="{1234E3B1-E0E4-6C40-B6E4-6A502C4A126E}" srcOrd="0" destOrd="0" parTransId="{C97BCF7D-EAC9-4148-8AFC-A2063E4C598A}" sibTransId="{FF75EB0D-1C87-154B-B4D4-8C061208AC7E}"/>
    <dgm:cxn modelId="{FEBE2DBF-7046-5740-AA58-C450F3314E21}" type="presOf" srcId="{6F4A9FAD-17CC-E949-81DC-15DEBB1A4C3C}" destId="{2A120476-0507-9046-8595-0A3D35AB249D}" srcOrd="0" destOrd="0" presId="urn:microsoft.com/office/officeart/2005/8/layout/venn1"/>
    <dgm:cxn modelId="{DD58C138-BE64-F04C-8AC9-7A8A584F04E0}" srcId="{C1EC8DD0-2F91-014B-8BCC-56B156934F48}" destId="{0F63D7BE-0F55-C04B-AE57-6E3C76C29987}" srcOrd="1" destOrd="0" parTransId="{5AD3AEFD-E31E-FA4C-AE5F-2ADFE1A72853}" sibTransId="{0B1994F1-E326-A542-9FF9-F311C508009C}"/>
    <dgm:cxn modelId="{E57E3CA6-79F3-4048-B5D8-788560ABFD28}" type="presOf" srcId="{0F63D7BE-0F55-C04B-AE57-6E3C76C29987}" destId="{0D804596-EA2E-354F-A33B-D2A90D0DB444}" srcOrd="1" destOrd="0" presId="urn:microsoft.com/office/officeart/2005/8/layout/venn1"/>
    <dgm:cxn modelId="{1FD5F38D-6815-254F-8CB5-9E282CF59BF9}" type="presOf" srcId="{C1EC8DD0-2F91-014B-8BCC-56B156934F48}" destId="{19C32ECD-E030-0D4C-A582-180F4A9A0A34}" srcOrd="0" destOrd="0" presId="urn:microsoft.com/office/officeart/2005/8/layout/venn1"/>
    <dgm:cxn modelId="{58CFFF4E-26E9-DE47-9C18-EC1C13F4F4FC}" type="presParOf" srcId="{19C32ECD-E030-0D4C-A582-180F4A9A0A34}" destId="{112DC9AD-DF2C-E846-B587-3ADA0822EBFA}" srcOrd="0" destOrd="0" presId="urn:microsoft.com/office/officeart/2005/8/layout/venn1"/>
    <dgm:cxn modelId="{A619E5FF-E422-4F40-83E1-2AADC6EF4A93}" type="presParOf" srcId="{19C32ECD-E030-0D4C-A582-180F4A9A0A34}" destId="{96C64214-E18C-0941-A0B2-5D304E4A959E}" srcOrd="1" destOrd="0" presId="urn:microsoft.com/office/officeart/2005/8/layout/venn1"/>
    <dgm:cxn modelId="{9F72CDA1-98BD-6C4C-8A23-41CA8498607C}" type="presParOf" srcId="{19C32ECD-E030-0D4C-A582-180F4A9A0A34}" destId="{A132C490-00B6-9E44-902D-904CFF527987}" srcOrd="2" destOrd="0" presId="urn:microsoft.com/office/officeart/2005/8/layout/venn1"/>
    <dgm:cxn modelId="{A985E2AF-B150-3746-8E07-48851D4FD270}" type="presParOf" srcId="{19C32ECD-E030-0D4C-A582-180F4A9A0A34}" destId="{0D804596-EA2E-354F-A33B-D2A90D0DB444}" srcOrd="3" destOrd="0" presId="urn:microsoft.com/office/officeart/2005/8/layout/venn1"/>
    <dgm:cxn modelId="{874CA902-55E9-7247-A178-9867CE7FBBD0}" type="presParOf" srcId="{19C32ECD-E030-0D4C-A582-180F4A9A0A34}" destId="{2A120476-0507-9046-8595-0A3D35AB249D}" srcOrd="4" destOrd="0" presId="urn:microsoft.com/office/officeart/2005/8/layout/venn1"/>
    <dgm:cxn modelId="{72F4BD65-179E-6443-8717-812290A7021F}" type="presParOf" srcId="{19C32ECD-E030-0D4C-A582-180F4A9A0A34}" destId="{62316498-EF31-8B4C-805F-9E37453689BC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DC2E32-E6B1-A44B-B9E5-C165184D872A}">
      <dsp:nvSpPr>
        <dsp:cNvPr id="0" name=""/>
        <dsp:cNvSpPr/>
      </dsp:nvSpPr>
      <dsp:spPr>
        <a:xfrm>
          <a:off x="3056689" y="0"/>
          <a:ext cx="2720473" cy="2720473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0000"/>
              </a:solidFill>
            </a:rPr>
            <a:t>Policy</a:t>
          </a:r>
          <a:endParaRPr lang="en-US" sz="2400" b="1" kern="1200" dirty="0">
            <a:solidFill>
              <a:srgbClr val="000000"/>
            </a:solidFill>
          </a:endParaRPr>
        </a:p>
      </dsp:txBody>
      <dsp:txXfrm>
        <a:off x="3736807" y="1360237"/>
        <a:ext cx="1360237" cy="1360236"/>
      </dsp:txXfrm>
    </dsp:sp>
    <dsp:sp modelId="{37672AF2-C3E2-E949-8AB2-E1464B39F846}">
      <dsp:nvSpPr>
        <dsp:cNvPr id="0" name=""/>
        <dsp:cNvSpPr/>
      </dsp:nvSpPr>
      <dsp:spPr>
        <a:xfrm>
          <a:off x="1696452" y="2720473"/>
          <a:ext cx="2720473" cy="2720473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0000"/>
              </a:solidFill>
            </a:rPr>
            <a:t>Science</a:t>
          </a:r>
          <a:endParaRPr lang="en-US" sz="2400" b="1" kern="1200" dirty="0">
            <a:solidFill>
              <a:srgbClr val="000000"/>
            </a:solidFill>
          </a:endParaRPr>
        </a:p>
      </dsp:txBody>
      <dsp:txXfrm>
        <a:off x="2376570" y="4080710"/>
        <a:ext cx="1360237" cy="1360236"/>
      </dsp:txXfrm>
    </dsp:sp>
    <dsp:sp modelId="{9F274907-7973-6F44-911D-A26C9CD1CDE4}">
      <dsp:nvSpPr>
        <dsp:cNvPr id="0" name=""/>
        <dsp:cNvSpPr/>
      </dsp:nvSpPr>
      <dsp:spPr>
        <a:xfrm rot="10800000">
          <a:off x="3056689" y="2720473"/>
          <a:ext cx="2720473" cy="2720473"/>
        </a:xfrm>
        <a:prstGeom prst="triangle">
          <a:avLst/>
        </a:prstGeom>
        <a:solidFill>
          <a:srgbClr val="008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0000"/>
              </a:solidFill>
            </a:rPr>
            <a:t>Technology</a:t>
          </a:r>
          <a:endParaRPr lang="en-US" sz="2000" b="1" kern="1200" dirty="0">
            <a:solidFill>
              <a:srgbClr val="000000"/>
            </a:solidFill>
          </a:endParaRPr>
        </a:p>
      </dsp:txBody>
      <dsp:txXfrm rot="10800000">
        <a:off x="3736807" y="2720473"/>
        <a:ext cx="1360237" cy="1360236"/>
      </dsp:txXfrm>
    </dsp:sp>
    <dsp:sp modelId="{B7CA6C53-405C-5340-9787-9BF58B061BBC}">
      <dsp:nvSpPr>
        <dsp:cNvPr id="0" name=""/>
        <dsp:cNvSpPr/>
      </dsp:nvSpPr>
      <dsp:spPr>
        <a:xfrm>
          <a:off x="4416926" y="2720473"/>
          <a:ext cx="2720473" cy="2720473"/>
        </a:xfrm>
        <a:prstGeom prst="triangle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0000"/>
              </a:solidFill>
            </a:rPr>
            <a:t>Enterprise</a:t>
          </a:r>
          <a:endParaRPr lang="en-US" sz="2000" b="1" kern="1200" dirty="0">
            <a:solidFill>
              <a:srgbClr val="000000"/>
            </a:solidFill>
          </a:endParaRPr>
        </a:p>
      </dsp:txBody>
      <dsp:txXfrm>
        <a:off x="5097044" y="4080710"/>
        <a:ext cx="1360237" cy="13602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79246-3730-5D40-8CA8-5D683D2DF5FC}">
      <dsp:nvSpPr>
        <dsp:cNvPr id="0" name=""/>
        <dsp:cNvSpPr/>
      </dsp:nvSpPr>
      <dsp:spPr>
        <a:xfrm>
          <a:off x="885955" y="284706"/>
          <a:ext cx="2295036" cy="2295036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Policy</a:t>
          </a:r>
          <a:endParaRPr lang="en-US" sz="2600" kern="1200" dirty="0"/>
        </a:p>
      </dsp:txBody>
      <dsp:txXfrm>
        <a:off x="1191960" y="686338"/>
        <a:ext cx="1683026" cy="1032766"/>
      </dsp:txXfrm>
    </dsp:sp>
    <dsp:sp modelId="{1BD8FDCE-912B-E749-AE59-26B1C8607EF5}">
      <dsp:nvSpPr>
        <dsp:cNvPr id="0" name=""/>
        <dsp:cNvSpPr/>
      </dsp:nvSpPr>
      <dsp:spPr>
        <a:xfrm>
          <a:off x="1745151" y="1411638"/>
          <a:ext cx="2295036" cy="2295036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Enterprise</a:t>
          </a:r>
          <a:endParaRPr lang="en-US" sz="2600" kern="1200" dirty="0"/>
        </a:p>
      </dsp:txBody>
      <dsp:txXfrm>
        <a:off x="2447050" y="2004523"/>
        <a:ext cx="1377021" cy="1262270"/>
      </dsp:txXfrm>
    </dsp:sp>
    <dsp:sp modelId="{D50606C2-D159-344C-BCE4-D63A4BA34C00}">
      <dsp:nvSpPr>
        <dsp:cNvPr id="0" name=""/>
        <dsp:cNvSpPr/>
      </dsp:nvSpPr>
      <dsp:spPr>
        <a:xfrm>
          <a:off x="138018" y="1344807"/>
          <a:ext cx="2295036" cy="2295036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Science</a:t>
          </a:r>
          <a:endParaRPr lang="en-US" sz="2600" kern="1200" dirty="0"/>
        </a:p>
      </dsp:txBody>
      <dsp:txXfrm>
        <a:off x="354134" y="1937691"/>
        <a:ext cx="1377021" cy="12622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2DC9AD-DF2C-E846-B587-3ADA0822EBFA}">
      <dsp:nvSpPr>
        <dsp:cNvPr id="0" name=""/>
        <dsp:cNvSpPr/>
      </dsp:nvSpPr>
      <dsp:spPr>
        <a:xfrm>
          <a:off x="1216563" y="796138"/>
          <a:ext cx="1822236" cy="163856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Policy</a:t>
          </a:r>
          <a:endParaRPr lang="en-US" sz="1000" kern="1200" dirty="0"/>
        </a:p>
      </dsp:txBody>
      <dsp:txXfrm>
        <a:off x="1459528" y="1082887"/>
        <a:ext cx="1336306" cy="737353"/>
      </dsp:txXfrm>
    </dsp:sp>
    <dsp:sp modelId="{A132C490-00B6-9E44-902D-904CFF527987}">
      <dsp:nvSpPr>
        <dsp:cNvPr id="0" name=""/>
        <dsp:cNvSpPr/>
      </dsp:nvSpPr>
      <dsp:spPr>
        <a:xfrm>
          <a:off x="1776330" y="2199243"/>
          <a:ext cx="888156" cy="1026822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Enterprise</a:t>
          </a:r>
          <a:endParaRPr lang="en-US" sz="1000" kern="1200" dirty="0"/>
        </a:p>
      </dsp:txBody>
      <dsp:txXfrm>
        <a:off x="2047958" y="2464506"/>
        <a:ext cx="532893" cy="564752"/>
      </dsp:txXfrm>
    </dsp:sp>
    <dsp:sp modelId="{2A120476-0507-9046-8595-0A3D35AB249D}">
      <dsp:nvSpPr>
        <dsp:cNvPr id="0" name=""/>
        <dsp:cNvSpPr/>
      </dsp:nvSpPr>
      <dsp:spPr>
        <a:xfrm>
          <a:off x="535032" y="1501093"/>
          <a:ext cx="1315331" cy="149404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Science</a:t>
          </a:r>
          <a:endParaRPr lang="en-US" sz="1000" kern="1200" dirty="0"/>
        </a:p>
      </dsp:txBody>
      <dsp:txXfrm>
        <a:off x="658893" y="1887055"/>
        <a:ext cx="789198" cy="8217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B249F-67D3-A146-AD0A-6CAB4A73BD18}" type="datetimeFigureOut">
              <a:rPr lang="en-US" smtClean="0"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190D-E966-E745-821A-278063E9D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74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B249F-67D3-A146-AD0A-6CAB4A73BD18}" type="datetimeFigureOut">
              <a:rPr lang="en-US" smtClean="0"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190D-E966-E745-821A-278063E9D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19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B249F-67D3-A146-AD0A-6CAB4A73BD18}" type="datetimeFigureOut">
              <a:rPr lang="en-US" smtClean="0"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190D-E966-E745-821A-278063E9D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969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375-C37E-364E-AD66-F33D8A41E648}" type="datetimeFigureOut">
              <a:rPr lang="en-US" smtClean="0"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FDC5-2CF1-884F-80C4-8FC18E4D5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236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375-C37E-364E-AD66-F33D8A41E648}" type="datetimeFigureOut">
              <a:rPr lang="en-US" smtClean="0"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FDC5-2CF1-884F-80C4-8FC18E4D5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36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375-C37E-364E-AD66-F33D8A41E648}" type="datetimeFigureOut">
              <a:rPr lang="en-US" smtClean="0"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FDC5-2CF1-884F-80C4-8FC18E4D5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41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375-C37E-364E-AD66-F33D8A41E648}" type="datetimeFigureOut">
              <a:rPr lang="en-US" smtClean="0"/>
              <a:t>5/6/15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FDC5-2CF1-884F-80C4-8FC18E4D5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8982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375-C37E-364E-AD66-F33D8A41E648}" type="datetimeFigureOut">
              <a:rPr lang="en-US" smtClean="0"/>
              <a:t>5/6/15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FDC5-2CF1-884F-80C4-8FC18E4D5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343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375-C37E-364E-AD66-F33D8A41E648}" type="datetimeFigureOut">
              <a:rPr lang="en-US" smtClean="0"/>
              <a:t>5/6/15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FDC5-2CF1-884F-80C4-8FC18E4D5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8312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375-C37E-364E-AD66-F33D8A41E648}" type="datetimeFigureOut">
              <a:rPr lang="en-US" smtClean="0"/>
              <a:t>5/6/15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FDC5-2CF1-884F-80C4-8FC18E4D5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366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375-C37E-364E-AD66-F33D8A41E648}" type="datetimeFigureOut">
              <a:rPr lang="en-US" smtClean="0"/>
              <a:t>5/6/15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FDC5-2CF1-884F-80C4-8FC18E4D5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39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B249F-67D3-A146-AD0A-6CAB4A73BD18}" type="datetimeFigureOut">
              <a:rPr lang="en-US" smtClean="0"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190D-E966-E745-821A-278063E9D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883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375-C37E-364E-AD66-F33D8A41E648}" type="datetimeFigureOut">
              <a:rPr lang="en-US" smtClean="0"/>
              <a:t>5/6/15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FDC5-2CF1-884F-80C4-8FC18E4D5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238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375-C37E-364E-AD66-F33D8A41E648}" type="datetimeFigureOut">
              <a:rPr lang="en-US" smtClean="0"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FDC5-2CF1-884F-80C4-8FC18E4D5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808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375-C37E-364E-AD66-F33D8A41E648}" type="datetimeFigureOut">
              <a:rPr lang="en-US" smtClean="0"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FDC5-2CF1-884F-80C4-8FC18E4D5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2705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375-C37E-364E-AD66-F33D8A41E648}" type="datetimeFigureOut">
              <a:rPr lang="en-US" smtClean="0"/>
              <a:t>5/6/15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FDC5-2CF1-884F-80C4-8FC18E4D5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26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B249F-67D3-A146-AD0A-6CAB4A73BD18}" type="datetimeFigureOut">
              <a:rPr lang="en-US" smtClean="0"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190D-E966-E745-821A-278063E9D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543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B249F-67D3-A146-AD0A-6CAB4A73BD18}" type="datetimeFigureOut">
              <a:rPr lang="en-US" smtClean="0"/>
              <a:t>5/6/15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190D-E966-E745-821A-278063E9D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549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B249F-67D3-A146-AD0A-6CAB4A73BD18}" type="datetimeFigureOut">
              <a:rPr lang="en-US" smtClean="0"/>
              <a:t>5/6/15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190D-E966-E745-821A-278063E9D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6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B249F-67D3-A146-AD0A-6CAB4A73BD18}" type="datetimeFigureOut">
              <a:rPr lang="en-US" smtClean="0"/>
              <a:t>5/6/15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190D-E966-E745-821A-278063E9D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68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B249F-67D3-A146-AD0A-6CAB4A73BD18}" type="datetimeFigureOut">
              <a:rPr lang="en-US" smtClean="0"/>
              <a:t>5/6/15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190D-E966-E745-821A-278063E9D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59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B249F-67D3-A146-AD0A-6CAB4A73BD18}" type="datetimeFigureOut">
              <a:rPr lang="en-US" smtClean="0"/>
              <a:t>5/6/15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190D-E966-E745-821A-278063E9D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57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B249F-67D3-A146-AD0A-6CAB4A73BD18}" type="datetimeFigureOut">
              <a:rPr lang="en-US" smtClean="0"/>
              <a:t>5/6/15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190D-E966-E745-821A-278063E9D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1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B249F-67D3-A146-AD0A-6CAB4A73BD18}" type="datetimeFigureOut">
              <a:rPr lang="en-US" smtClean="0"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A190D-E966-E745-821A-278063E9D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128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79375-C37E-364E-AD66-F33D8A41E648}" type="datetimeFigureOut">
              <a:rPr lang="en-US" smtClean="0"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AFDC5-2CF1-884F-80C4-8FC18E4D5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75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diagramData" Target="../diagrams/data3.xml"/><Relationship Id="rId8" Type="http://schemas.openxmlformats.org/officeDocument/2006/relationships/diagramLayout" Target="../diagrams/layout3.xml"/><Relationship Id="rId9" Type="http://schemas.openxmlformats.org/officeDocument/2006/relationships/diagramQuickStyle" Target="../diagrams/quickStyle3.xml"/><Relationship Id="rId10" Type="http://schemas.openxmlformats.org/officeDocument/2006/relationships/diagramColors" Target="../diagrams/colors3.xml"/><Relationship Id="rId11" Type="http://schemas.microsoft.com/office/2007/relationships/diagramDrawing" Target="../diagrams/drawing3.xml"/><Relationship Id="rId1" Type="http://schemas.openxmlformats.org/officeDocument/2006/relationships/slideLayout" Target="../slideLayouts/slideLayout5.xml"/><Relationship Id="rId2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1505"/>
            <a:ext cx="77724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Investments in Technology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5579" y="3445056"/>
            <a:ext cx="7499683" cy="1752600"/>
          </a:xfrm>
        </p:spPr>
        <p:txBody>
          <a:bodyPr>
            <a:normAutofit/>
          </a:bodyPr>
          <a:lstStyle/>
          <a:p>
            <a:r>
              <a:rPr lang="en-US" sz="3900" dirty="0" smtClean="0">
                <a:solidFill>
                  <a:schemeClr val="tx1"/>
                </a:solidFill>
              </a:rPr>
              <a:t>Khalil Hamdani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Arab </a:t>
            </a:r>
            <a:r>
              <a:rPr lang="en-US" sz="2600" dirty="0">
                <a:solidFill>
                  <a:schemeClr val="tx1"/>
                </a:solidFill>
              </a:rPr>
              <a:t>High-Level Forum </a:t>
            </a:r>
            <a:r>
              <a:rPr lang="en-US" sz="2600" dirty="0" smtClean="0">
                <a:solidFill>
                  <a:schemeClr val="tx1"/>
                </a:solidFill>
              </a:rPr>
              <a:t>on </a:t>
            </a:r>
            <a:r>
              <a:rPr lang="en-US" sz="2600" dirty="0">
                <a:solidFill>
                  <a:schemeClr val="tx1"/>
                </a:solidFill>
              </a:rPr>
              <a:t>Sustainable </a:t>
            </a:r>
            <a:r>
              <a:rPr lang="en-US" sz="2600" dirty="0" smtClean="0">
                <a:solidFill>
                  <a:schemeClr val="tx1"/>
                </a:solidFill>
              </a:rPr>
              <a:t>Development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Bahrain, 6 </a:t>
            </a:r>
            <a:r>
              <a:rPr lang="en-US" sz="2600" dirty="0">
                <a:solidFill>
                  <a:schemeClr val="tx1"/>
                </a:solidFill>
              </a:rPr>
              <a:t>May 2015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589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onclusion</a:t>
            </a:r>
            <a:endParaRPr lang="en-US" dirty="0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18631"/>
            <a:ext cx="7772400" cy="376989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SDGs will require significant investment but progress towards the SDGs will generate its own investment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Investments in technology requires investing in people, enabling entrepreneurs and supporting domestic enterprises, particularly SMEs 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The Arab region contains a range of economies that can trade and </a:t>
            </a:r>
            <a:r>
              <a:rPr lang="en-US" sz="2800" dirty="0"/>
              <a:t>invest </a:t>
            </a:r>
            <a:r>
              <a:rPr lang="en-US" sz="2800" dirty="0" smtClean="0"/>
              <a:t>more with each other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7013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Investing in the SDGs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SDGs will require significant investment, well beyond current levels</a:t>
            </a:r>
          </a:p>
          <a:p>
            <a:r>
              <a:rPr lang="en-US" dirty="0" smtClean="0"/>
              <a:t>The investments will be needed in areas traditionally earmarked for the public sector and development aid</a:t>
            </a:r>
          </a:p>
          <a:p>
            <a:r>
              <a:rPr lang="en-US" dirty="0" smtClean="0"/>
              <a:t>A tripling of current efforts is needed in developing countries</a:t>
            </a:r>
          </a:p>
          <a:p>
            <a:r>
              <a:rPr lang="en-US" dirty="0" smtClean="0"/>
              <a:t>An even greater increase is needed in the Arab region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30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Bridging the gap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scaling up of current efforts will not bridge the financing gap without:</a:t>
            </a:r>
          </a:p>
          <a:p>
            <a:r>
              <a:rPr lang="en-US" dirty="0" smtClean="0"/>
              <a:t>New technologies to reach larger populations at lower </a:t>
            </a:r>
            <a:r>
              <a:rPr lang="en-US" dirty="0" smtClean="0"/>
              <a:t>cost and smaller environmental footprint</a:t>
            </a:r>
            <a:endParaRPr lang="en-US" dirty="0" smtClean="0"/>
          </a:p>
          <a:p>
            <a:r>
              <a:rPr lang="en-US" dirty="0" smtClean="0"/>
              <a:t>New business models to encourage private investments in social sectors</a:t>
            </a:r>
          </a:p>
          <a:p>
            <a:r>
              <a:rPr lang="en-US" dirty="0"/>
              <a:t>P</a:t>
            </a:r>
            <a:r>
              <a:rPr lang="en-US" dirty="0" smtClean="0"/>
              <a:t>artnerships with foreign investors </a:t>
            </a:r>
          </a:p>
          <a:p>
            <a:r>
              <a:rPr lang="en-US" dirty="0" smtClean="0"/>
              <a:t>Greater role for non-governmental organizations</a:t>
            </a:r>
          </a:p>
          <a:p>
            <a:r>
              <a:rPr lang="en-US" dirty="0" smtClean="0"/>
              <a:t>New developmental roles for the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438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Public-Private</a:t>
            </a:r>
            <a:r>
              <a:rPr lang="en-US" dirty="0"/>
              <a:t> </a:t>
            </a:r>
            <a:r>
              <a:rPr lang="en-US" dirty="0" smtClean="0"/>
              <a:t>investment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private sector </a:t>
            </a:r>
            <a:r>
              <a:rPr lang="en-US" dirty="0" smtClean="0"/>
              <a:t>must contribute more</a:t>
            </a:r>
            <a:endParaRPr lang="en-US" dirty="0"/>
          </a:p>
          <a:p>
            <a:r>
              <a:rPr lang="en-US" dirty="0" smtClean="0"/>
              <a:t>However, public investment, </a:t>
            </a:r>
            <a:r>
              <a:rPr lang="en-US" dirty="0"/>
              <a:t>and </a:t>
            </a:r>
            <a:r>
              <a:rPr lang="en-US" dirty="0" smtClean="0"/>
              <a:t>ODA</a:t>
            </a:r>
            <a:r>
              <a:rPr lang="en-US" dirty="0"/>
              <a:t>, </a:t>
            </a:r>
            <a:r>
              <a:rPr lang="en-US" dirty="0" smtClean="0"/>
              <a:t>must also rise in order to leverage greater private sector participation</a:t>
            </a:r>
          </a:p>
          <a:p>
            <a:r>
              <a:rPr lang="en-US" dirty="0" smtClean="0"/>
              <a:t>Governments should invest in people, technology and infrastructure so as to create the enabling conditions for increased private investment</a:t>
            </a:r>
          </a:p>
          <a:p>
            <a:r>
              <a:rPr lang="en-US" dirty="0" smtClean="0"/>
              <a:t>Private sector lacks opportunities more than funds</a:t>
            </a:r>
          </a:p>
        </p:txBody>
      </p:sp>
    </p:spTree>
    <p:extLst>
      <p:ext uri="{BB962C8B-B14F-4D97-AF65-F5344CB8AC3E}">
        <p14:creationId xmlns:p14="http://schemas.microsoft.com/office/powerpoint/2010/main" val="2116931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Investment opportunities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10997" r="-10997"/>
          <a:stretch>
            <a:fillRect/>
          </a:stretch>
        </p:blipFill>
        <p:spPr>
          <a:xfrm>
            <a:off x="457200" y="1417638"/>
            <a:ext cx="8229600" cy="4708525"/>
          </a:xfrm>
        </p:spPr>
      </p:pic>
      <p:sp>
        <p:nvSpPr>
          <p:cNvPr id="5" name="Frame 4"/>
          <p:cNvSpPr/>
          <p:nvPr/>
        </p:nvSpPr>
        <p:spPr>
          <a:xfrm>
            <a:off x="3716422" y="5066632"/>
            <a:ext cx="1136315" cy="614947"/>
          </a:xfrm>
          <a:prstGeom prst="frame">
            <a:avLst/>
          </a:prstGeom>
          <a:ln w="31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>
            <a:off x="2526634" y="4104107"/>
            <a:ext cx="3355473" cy="61494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ame 7"/>
          <p:cNvSpPr/>
          <p:nvPr/>
        </p:nvSpPr>
        <p:spPr>
          <a:xfrm>
            <a:off x="3021264" y="3288632"/>
            <a:ext cx="695158" cy="267368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rame 8"/>
          <p:cNvSpPr/>
          <p:nvPr/>
        </p:nvSpPr>
        <p:spPr>
          <a:xfrm>
            <a:off x="4826001" y="3275264"/>
            <a:ext cx="574842" cy="267368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rame 9"/>
          <p:cNvSpPr/>
          <p:nvPr/>
        </p:nvSpPr>
        <p:spPr>
          <a:xfrm>
            <a:off x="3850107" y="2767264"/>
            <a:ext cx="828842" cy="1176420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36322" y="6136112"/>
            <a:ext cx="6321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Global Compact, UNCTAD World Investment Report 2014.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76408" y="1415289"/>
            <a:ext cx="32324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impact investing can generate </a:t>
            </a:r>
            <a:endParaRPr lang="en-US" sz="3200" i="1" dirty="0" smtClean="0"/>
          </a:p>
          <a:p>
            <a:r>
              <a:rPr lang="en-US" sz="3200" i="1" dirty="0" smtClean="0"/>
              <a:t>$</a:t>
            </a:r>
            <a:r>
              <a:rPr lang="en-US" sz="3200" i="1" dirty="0"/>
              <a:t>1 trillion</a:t>
            </a:r>
          </a:p>
          <a:p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604218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785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Science-Policy interface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85011"/>
              </p:ext>
            </p:extLst>
          </p:nvPr>
        </p:nvGraphicFramePr>
        <p:xfrm>
          <a:off x="524063" y="1069474"/>
          <a:ext cx="8833853" cy="5440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1844843"/>
            <a:ext cx="324852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/>
              <a:t>Technology policy should be science based </a:t>
            </a:r>
            <a:endParaRPr lang="en-US" sz="36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831261" y="2887584"/>
            <a:ext cx="2192421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/>
              <a:t>and enterprise driven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039868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DC2E32-E6B1-A44B-B9E5-C165184D87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672AF2-C3E2-E949-8AB2-E1464B39F8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274907-7973-6F44-911D-A26C9CD1C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CA6C53-405C-5340-9787-9BF58B061B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National Innovation System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0" dirty="0" smtClean="0"/>
              <a:t>Ideal</a:t>
            </a:r>
            <a:endParaRPr lang="en-US" sz="4400" b="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09013470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0" dirty="0" smtClean="0"/>
              <a:t>Actual</a:t>
            </a:r>
            <a:endParaRPr lang="en-US" sz="4400" b="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01510132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645025" y="5721546"/>
            <a:ext cx="439202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/>
              <a:t>Need to foster linkages</a:t>
            </a:r>
            <a:endParaRPr lang="en-US" sz="3200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120316" y="5710664"/>
            <a:ext cx="4377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Close linkages within government &amp; between technology users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754435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A120476-0507-9046-8595-0A3D35AB24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132C490-00B6-9E44-902D-904CFF5279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12DC9AD-DF2C-E846-B587-3ADA0822EB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10">
                                            <p:graphicEl>
                                              <a:dgm id="{A132C490-00B6-9E44-902D-904CFF527987}"/>
                                            </p:graphic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Graphic spid="9" grpId="0">
        <p:bldAsOne/>
      </p:bldGraphic>
      <p:bldP spid="7" grpId="0" build="p"/>
      <p:bldGraphic spid="10" grpId="0">
        <p:bldSub>
          <a:bldDgm bld="one" rev="1"/>
        </p:bldSub>
      </p:bldGraphic>
      <p:bldGraphic spid="10" grpId="1" uiExpand="1">
        <p:bldSub>
          <a:bldDgm bld="one"/>
        </p:bldSub>
      </p:bldGraphic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7838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Types of linkages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8000"/>
            <a:ext cx="8229600" cy="43481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Foreign direct investment (joint ventures, licensing agreements and strategic partnerships)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Transnational corporations account for 75% of world R&amp;D</a:t>
            </a:r>
          </a:p>
          <a:p>
            <a:r>
              <a:rPr lang="fr-CH" dirty="0" smtClean="0">
                <a:solidFill>
                  <a:srgbClr val="000000"/>
                </a:solidFill>
              </a:rPr>
              <a:t>Linkages with technology partners (knowledge networks)</a:t>
            </a:r>
          </a:p>
          <a:p>
            <a:r>
              <a:rPr lang="fr-CH" dirty="0" smtClean="0">
                <a:solidFill>
                  <a:srgbClr val="000000"/>
                </a:solidFill>
              </a:rPr>
              <a:t>Forward linkages with </a:t>
            </a:r>
            <a:r>
              <a:rPr lang="fr-CH" dirty="0">
                <a:solidFill>
                  <a:srgbClr val="000000"/>
                </a:solidFill>
              </a:rPr>
              <a:t>customers (exports)</a:t>
            </a:r>
          </a:p>
          <a:p>
            <a:r>
              <a:rPr lang="fr-CH" dirty="0">
                <a:solidFill>
                  <a:srgbClr val="000000"/>
                </a:solidFill>
              </a:rPr>
              <a:t>Participation in global supply chains</a:t>
            </a:r>
          </a:p>
          <a:p>
            <a:r>
              <a:rPr lang="fr-CH" dirty="0" smtClean="0">
                <a:solidFill>
                  <a:srgbClr val="000000"/>
                </a:solidFill>
              </a:rPr>
              <a:t>Backward </a:t>
            </a:r>
            <a:r>
              <a:rPr lang="fr-CH" dirty="0">
                <a:solidFill>
                  <a:srgbClr val="000000"/>
                </a:solidFill>
              </a:rPr>
              <a:t>linkages with </a:t>
            </a:r>
            <a:r>
              <a:rPr lang="fr-CH" dirty="0" smtClean="0">
                <a:solidFill>
                  <a:srgbClr val="000000"/>
                </a:solidFill>
              </a:rPr>
              <a:t>suppliers (SMEs)</a:t>
            </a:r>
          </a:p>
          <a:p>
            <a:pPr marL="0" indent="0">
              <a:buNone/>
            </a:pPr>
            <a:endParaRPr lang="fr-CH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174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7838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Fostering linkages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8211"/>
            <a:ext cx="8229600" cy="4267952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FontTx/>
              <a:buChar char="•"/>
            </a:pPr>
            <a:r>
              <a:rPr lang="en-US" dirty="0">
                <a:solidFill>
                  <a:srgbClr val="000000"/>
                </a:solidFill>
              </a:rPr>
              <a:t>Encourage closer link between firms and universities and research </a:t>
            </a:r>
            <a:r>
              <a:rPr lang="en-US" dirty="0" smtClean="0">
                <a:solidFill>
                  <a:srgbClr val="000000"/>
                </a:solidFill>
              </a:rPr>
              <a:t>institutions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Invest in training</a:t>
            </a:r>
            <a:r>
              <a:rPr lang="en-US" dirty="0">
                <a:solidFill>
                  <a:srgbClr val="000000"/>
                </a:solidFill>
              </a:rPr>
              <a:t>, technical education and human resources </a:t>
            </a:r>
            <a:r>
              <a:rPr lang="en-US" dirty="0" smtClean="0">
                <a:solidFill>
                  <a:srgbClr val="000000"/>
                </a:solidFill>
              </a:rPr>
              <a:t>development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dirty="0" smtClean="0">
                <a:solidFill>
                  <a:srgbClr val="000000"/>
                </a:solidFill>
              </a:rPr>
              <a:t>Invest </a:t>
            </a:r>
            <a:r>
              <a:rPr lang="en-GB" dirty="0">
                <a:solidFill>
                  <a:srgbClr val="000000"/>
                </a:solidFill>
              </a:rPr>
              <a:t>in infrastructure (e.g. EPZs, industrial </a:t>
            </a:r>
            <a:r>
              <a:rPr lang="en-GB" dirty="0" smtClean="0">
                <a:solidFill>
                  <a:srgbClr val="000000"/>
                </a:solidFill>
              </a:rPr>
              <a:t>clusters and </a:t>
            </a:r>
            <a:r>
              <a:rPr lang="en-GB" dirty="0">
                <a:solidFill>
                  <a:srgbClr val="000000"/>
                </a:solidFill>
              </a:rPr>
              <a:t>science parks</a:t>
            </a:r>
            <a:r>
              <a:rPr lang="en-GB" dirty="0" smtClean="0">
                <a:solidFill>
                  <a:srgbClr val="000000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Provide business </a:t>
            </a:r>
            <a:r>
              <a:rPr lang="en-US" dirty="0">
                <a:solidFill>
                  <a:srgbClr val="000000"/>
                </a:solidFill>
              </a:rPr>
              <a:t>support services for </a:t>
            </a:r>
            <a:r>
              <a:rPr lang="en-US" dirty="0" smtClean="0">
                <a:solidFill>
                  <a:srgbClr val="000000"/>
                </a:solidFill>
              </a:rPr>
              <a:t>SMEs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Entrepreneurship development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174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3634</TotalTime>
  <Words>390</Words>
  <Application>Microsoft Macintosh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Custom Design</vt:lpstr>
      <vt:lpstr>Investments in Technology</vt:lpstr>
      <vt:lpstr>Investing in the SDGs</vt:lpstr>
      <vt:lpstr>Bridging the gap</vt:lpstr>
      <vt:lpstr>Public-Private investment</vt:lpstr>
      <vt:lpstr>Investment opportunities</vt:lpstr>
      <vt:lpstr>Science-Policy interface</vt:lpstr>
      <vt:lpstr>National Innovation System</vt:lpstr>
      <vt:lpstr>Types of linkages</vt:lpstr>
      <vt:lpstr>Fostering linkages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Investment &amp; Technology</dc:title>
  <dc:creator>khalil hamdani</dc:creator>
  <cp:lastModifiedBy>khalil hamdani</cp:lastModifiedBy>
  <cp:revision>69</cp:revision>
  <dcterms:created xsi:type="dcterms:W3CDTF">2015-04-30T09:59:12Z</dcterms:created>
  <dcterms:modified xsi:type="dcterms:W3CDTF">2015-05-06T16:38:26Z</dcterms:modified>
</cp:coreProperties>
</file>